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8" r:id="rId2"/>
    <p:sldMasterId id="2147483720" r:id="rId3"/>
  </p:sldMasterIdLst>
  <p:notesMasterIdLst>
    <p:notesMasterId r:id="rId23"/>
  </p:notesMasterIdLst>
  <p:sldIdLst>
    <p:sldId id="762" r:id="rId4"/>
    <p:sldId id="779" r:id="rId5"/>
    <p:sldId id="803" r:id="rId6"/>
    <p:sldId id="256" r:id="rId7"/>
    <p:sldId id="257" r:id="rId8"/>
    <p:sldId id="780" r:id="rId9"/>
    <p:sldId id="781" r:id="rId10"/>
    <p:sldId id="782" r:id="rId11"/>
    <p:sldId id="784" r:id="rId12"/>
    <p:sldId id="794" r:id="rId13"/>
    <p:sldId id="795" r:id="rId14"/>
    <p:sldId id="796" r:id="rId15"/>
    <p:sldId id="797" r:id="rId16"/>
    <p:sldId id="798" r:id="rId17"/>
    <p:sldId id="799" r:id="rId18"/>
    <p:sldId id="800" r:id="rId19"/>
    <p:sldId id="802" r:id="rId20"/>
    <p:sldId id="801" r:id="rId21"/>
    <p:sldId id="790" r:id="rId2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Kelly" initials="AK" lastIdx="1" clrIdx="0">
    <p:extLst>
      <p:ext uri="{19B8F6BF-5375-455C-9EA6-DF929625EA0E}">
        <p15:presenceInfo xmlns:p15="http://schemas.microsoft.com/office/powerpoint/2012/main" userId="098ae2719c07ee4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399D0-8EEE-4E9F-93CF-F4762A1476C9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D8F5282-99E9-48D7-9363-597D4AC8CCB0}">
      <dgm:prSet/>
      <dgm:spPr/>
      <dgm:t>
        <a:bodyPr/>
        <a:lstStyle/>
        <a:p>
          <a:r>
            <a:rPr lang="en-IE"/>
            <a:t>Diversity</a:t>
          </a:r>
          <a:endParaRPr lang="en-US"/>
        </a:p>
      </dgm:t>
    </dgm:pt>
    <dgm:pt modelId="{14329209-1B13-4DD8-A59A-AD53C46A6DCD}" type="parTrans" cxnId="{05577718-6CF5-4725-9BF5-64D1C22A937E}">
      <dgm:prSet/>
      <dgm:spPr/>
      <dgm:t>
        <a:bodyPr/>
        <a:lstStyle/>
        <a:p>
          <a:endParaRPr lang="en-US"/>
        </a:p>
      </dgm:t>
    </dgm:pt>
    <dgm:pt modelId="{3CA3CEA5-0183-4631-9BFF-442D39F9C56A}" type="sibTrans" cxnId="{05577718-6CF5-4725-9BF5-64D1C22A937E}">
      <dgm:prSet/>
      <dgm:spPr/>
      <dgm:t>
        <a:bodyPr/>
        <a:lstStyle/>
        <a:p>
          <a:endParaRPr lang="en-US"/>
        </a:p>
      </dgm:t>
    </dgm:pt>
    <dgm:pt modelId="{6CD02725-F9F9-4B25-B76E-26AF4EBE4DC5}">
      <dgm:prSet/>
      <dgm:spPr/>
      <dgm:t>
        <a:bodyPr/>
        <a:lstStyle/>
        <a:p>
          <a:r>
            <a:rPr lang="en-IE"/>
            <a:t>New perspectives</a:t>
          </a:r>
          <a:endParaRPr lang="en-US"/>
        </a:p>
      </dgm:t>
    </dgm:pt>
    <dgm:pt modelId="{A7100DFE-80D9-4936-8195-BBDB7FAA9A56}" type="parTrans" cxnId="{7ABC5097-15F7-4D68-B31B-8B96A2BA5D73}">
      <dgm:prSet/>
      <dgm:spPr/>
      <dgm:t>
        <a:bodyPr/>
        <a:lstStyle/>
        <a:p>
          <a:endParaRPr lang="en-US"/>
        </a:p>
      </dgm:t>
    </dgm:pt>
    <dgm:pt modelId="{ACB3C622-BB03-4F00-AD13-850D77BAFD55}" type="sibTrans" cxnId="{7ABC5097-15F7-4D68-B31B-8B96A2BA5D73}">
      <dgm:prSet/>
      <dgm:spPr/>
      <dgm:t>
        <a:bodyPr/>
        <a:lstStyle/>
        <a:p>
          <a:endParaRPr lang="en-US"/>
        </a:p>
      </dgm:t>
    </dgm:pt>
    <dgm:pt modelId="{0ADB8F78-F770-467F-9B1D-DCE563306D69}">
      <dgm:prSet/>
      <dgm:spPr/>
      <dgm:t>
        <a:bodyPr/>
        <a:lstStyle/>
        <a:p>
          <a:r>
            <a:rPr lang="en-IE"/>
            <a:t>Creative</a:t>
          </a:r>
          <a:endParaRPr lang="en-US"/>
        </a:p>
      </dgm:t>
    </dgm:pt>
    <dgm:pt modelId="{DF57BB5F-B223-4B46-A822-1F03DE5FCAB1}" type="parTrans" cxnId="{4055D022-C58D-4DCB-BEEC-E73ECBF94E0D}">
      <dgm:prSet/>
      <dgm:spPr/>
      <dgm:t>
        <a:bodyPr/>
        <a:lstStyle/>
        <a:p>
          <a:endParaRPr lang="en-US"/>
        </a:p>
      </dgm:t>
    </dgm:pt>
    <dgm:pt modelId="{9046507A-9AE8-42EB-961E-3A9650C40D4E}" type="sibTrans" cxnId="{4055D022-C58D-4DCB-BEEC-E73ECBF94E0D}">
      <dgm:prSet/>
      <dgm:spPr/>
      <dgm:t>
        <a:bodyPr/>
        <a:lstStyle/>
        <a:p>
          <a:endParaRPr lang="en-US"/>
        </a:p>
      </dgm:t>
    </dgm:pt>
    <dgm:pt modelId="{47965E4E-E062-4FEC-865B-32F36BB960BF}">
      <dgm:prSet/>
      <dgm:spPr/>
      <dgm:t>
        <a:bodyPr/>
        <a:lstStyle/>
        <a:p>
          <a:r>
            <a:rPr lang="en-IE"/>
            <a:t>Intelligent</a:t>
          </a:r>
          <a:endParaRPr lang="en-US"/>
        </a:p>
      </dgm:t>
    </dgm:pt>
    <dgm:pt modelId="{656E2F96-C8A7-445D-A245-2B560543C4A4}" type="parTrans" cxnId="{077E0065-F17D-4708-BF84-FADA016E9FC1}">
      <dgm:prSet/>
      <dgm:spPr/>
      <dgm:t>
        <a:bodyPr/>
        <a:lstStyle/>
        <a:p>
          <a:endParaRPr lang="en-US"/>
        </a:p>
      </dgm:t>
    </dgm:pt>
    <dgm:pt modelId="{DC522160-CEF5-4303-BE64-3FB24B8F477A}" type="sibTrans" cxnId="{077E0065-F17D-4708-BF84-FADA016E9FC1}">
      <dgm:prSet/>
      <dgm:spPr/>
      <dgm:t>
        <a:bodyPr/>
        <a:lstStyle/>
        <a:p>
          <a:endParaRPr lang="en-US"/>
        </a:p>
      </dgm:t>
    </dgm:pt>
    <dgm:pt modelId="{24FC7B1D-394F-4413-B46B-D1B98F00E07F}">
      <dgm:prSet/>
      <dgm:spPr/>
      <dgm:t>
        <a:bodyPr/>
        <a:lstStyle/>
        <a:p>
          <a:r>
            <a:rPr lang="en-IE"/>
            <a:t>Determined</a:t>
          </a:r>
          <a:endParaRPr lang="en-US"/>
        </a:p>
      </dgm:t>
    </dgm:pt>
    <dgm:pt modelId="{334F4C17-AB5A-4C0E-A6A0-2637BBADF9A8}" type="parTrans" cxnId="{7B313296-9F8B-493F-983E-B405B71FD011}">
      <dgm:prSet/>
      <dgm:spPr/>
      <dgm:t>
        <a:bodyPr/>
        <a:lstStyle/>
        <a:p>
          <a:endParaRPr lang="en-US"/>
        </a:p>
      </dgm:t>
    </dgm:pt>
    <dgm:pt modelId="{678F11AB-9245-4759-847D-310C82EE7CCB}" type="sibTrans" cxnId="{7B313296-9F8B-493F-983E-B405B71FD011}">
      <dgm:prSet/>
      <dgm:spPr/>
      <dgm:t>
        <a:bodyPr/>
        <a:lstStyle/>
        <a:p>
          <a:endParaRPr lang="en-US"/>
        </a:p>
      </dgm:t>
    </dgm:pt>
    <dgm:pt modelId="{DD09F7CF-6431-4029-A29C-147DEA0894C4}">
      <dgm:prSet/>
      <dgm:spPr/>
      <dgm:t>
        <a:bodyPr/>
        <a:lstStyle/>
        <a:p>
          <a:r>
            <a:rPr lang="en-IE"/>
            <a:t>Visual</a:t>
          </a:r>
          <a:endParaRPr lang="en-US"/>
        </a:p>
      </dgm:t>
    </dgm:pt>
    <dgm:pt modelId="{A78E0505-CC57-4FAB-BF9A-9B5D654B200B}" type="parTrans" cxnId="{32F1090B-4121-4B18-A37C-163E8A5F3503}">
      <dgm:prSet/>
      <dgm:spPr/>
      <dgm:t>
        <a:bodyPr/>
        <a:lstStyle/>
        <a:p>
          <a:endParaRPr lang="en-US"/>
        </a:p>
      </dgm:t>
    </dgm:pt>
    <dgm:pt modelId="{2FD15518-560F-405B-98EA-4883C65B3696}" type="sibTrans" cxnId="{32F1090B-4121-4B18-A37C-163E8A5F3503}">
      <dgm:prSet/>
      <dgm:spPr/>
      <dgm:t>
        <a:bodyPr/>
        <a:lstStyle/>
        <a:p>
          <a:endParaRPr lang="en-US"/>
        </a:p>
      </dgm:t>
    </dgm:pt>
    <dgm:pt modelId="{5F1DD15C-8207-466F-96C7-181CB23424B2}">
      <dgm:prSet/>
      <dgm:spPr/>
      <dgm:t>
        <a:bodyPr/>
        <a:lstStyle/>
        <a:p>
          <a:r>
            <a:rPr lang="en-IE"/>
            <a:t>Fun-loving</a:t>
          </a:r>
          <a:endParaRPr lang="en-US"/>
        </a:p>
      </dgm:t>
    </dgm:pt>
    <dgm:pt modelId="{60E757F8-B7F6-4BCC-86EE-392AA2269A7E}" type="parTrans" cxnId="{CBD59AF9-6CC8-4575-A533-07156FC2D540}">
      <dgm:prSet/>
      <dgm:spPr/>
      <dgm:t>
        <a:bodyPr/>
        <a:lstStyle/>
        <a:p>
          <a:endParaRPr lang="en-US"/>
        </a:p>
      </dgm:t>
    </dgm:pt>
    <dgm:pt modelId="{B94BA44C-5D95-4785-804A-23577D1D51E6}" type="sibTrans" cxnId="{CBD59AF9-6CC8-4575-A533-07156FC2D540}">
      <dgm:prSet/>
      <dgm:spPr/>
      <dgm:t>
        <a:bodyPr/>
        <a:lstStyle/>
        <a:p>
          <a:endParaRPr lang="en-US"/>
        </a:p>
      </dgm:t>
    </dgm:pt>
    <dgm:pt modelId="{AE688561-4F94-41E2-BA5F-D43F6CA9F970}" type="pres">
      <dgm:prSet presAssocID="{CED399D0-8EEE-4E9F-93CF-F4762A1476C9}" presName="diagram" presStyleCnt="0">
        <dgm:presLayoutVars>
          <dgm:dir/>
          <dgm:resizeHandles val="exact"/>
        </dgm:presLayoutVars>
      </dgm:prSet>
      <dgm:spPr/>
    </dgm:pt>
    <dgm:pt modelId="{F01520DA-9F37-4EAA-AA5E-5945FE3285BE}" type="pres">
      <dgm:prSet presAssocID="{1D8F5282-99E9-48D7-9363-597D4AC8CCB0}" presName="node" presStyleLbl="node1" presStyleIdx="0" presStyleCnt="7">
        <dgm:presLayoutVars>
          <dgm:bulletEnabled val="1"/>
        </dgm:presLayoutVars>
      </dgm:prSet>
      <dgm:spPr/>
    </dgm:pt>
    <dgm:pt modelId="{051D1EC4-1D84-48C5-8B9B-B4BC7FD56E3B}" type="pres">
      <dgm:prSet presAssocID="{3CA3CEA5-0183-4631-9BFF-442D39F9C56A}" presName="sibTrans" presStyleCnt="0"/>
      <dgm:spPr/>
    </dgm:pt>
    <dgm:pt modelId="{BE6B2DB5-E428-46AC-8459-59E1BDD87A9E}" type="pres">
      <dgm:prSet presAssocID="{6CD02725-F9F9-4B25-B76E-26AF4EBE4DC5}" presName="node" presStyleLbl="node1" presStyleIdx="1" presStyleCnt="7">
        <dgm:presLayoutVars>
          <dgm:bulletEnabled val="1"/>
        </dgm:presLayoutVars>
      </dgm:prSet>
      <dgm:spPr/>
    </dgm:pt>
    <dgm:pt modelId="{D9C1C340-E5E0-41E2-ACC1-8C77BEEC3859}" type="pres">
      <dgm:prSet presAssocID="{ACB3C622-BB03-4F00-AD13-850D77BAFD55}" presName="sibTrans" presStyleCnt="0"/>
      <dgm:spPr/>
    </dgm:pt>
    <dgm:pt modelId="{BE5FAD7B-38DE-4B7D-9572-9CE94E027D7E}" type="pres">
      <dgm:prSet presAssocID="{0ADB8F78-F770-467F-9B1D-DCE563306D69}" presName="node" presStyleLbl="node1" presStyleIdx="2" presStyleCnt="7">
        <dgm:presLayoutVars>
          <dgm:bulletEnabled val="1"/>
        </dgm:presLayoutVars>
      </dgm:prSet>
      <dgm:spPr/>
    </dgm:pt>
    <dgm:pt modelId="{A7199D0D-1563-4BEF-B1D0-10C212BE9F2E}" type="pres">
      <dgm:prSet presAssocID="{9046507A-9AE8-42EB-961E-3A9650C40D4E}" presName="sibTrans" presStyleCnt="0"/>
      <dgm:spPr/>
    </dgm:pt>
    <dgm:pt modelId="{DF3CCAC1-7A5C-45A6-BC4F-C90D73769BCF}" type="pres">
      <dgm:prSet presAssocID="{47965E4E-E062-4FEC-865B-32F36BB960BF}" presName="node" presStyleLbl="node1" presStyleIdx="3" presStyleCnt="7">
        <dgm:presLayoutVars>
          <dgm:bulletEnabled val="1"/>
        </dgm:presLayoutVars>
      </dgm:prSet>
      <dgm:spPr/>
    </dgm:pt>
    <dgm:pt modelId="{D5BF3BD7-C3B2-47C1-9C5B-9EC3B7C6CB04}" type="pres">
      <dgm:prSet presAssocID="{DC522160-CEF5-4303-BE64-3FB24B8F477A}" presName="sibTrans" presStyleCnt="0"/>
      <dgm:spPr/>
    </dgm:pt>
    <dgm:pt modelId="{02F8B4E2-0873-49BD-AD2C-B62E5874543C}" type="pres">
      <dgm:prSet presAssocID="{24FC7B1D-394F-4413-B46B-D1B98F00E07F}" presName="node" presStyleLbl="node1" presStyleIdx="4" presStyleCnt="7">
        <dgm:presLayoutVars>
          <dgm:bulletEnabled val="1"/>
        </dgm:presLayoutVars>
      </dgm:prSet>
      <dgm:spPr/>
    </dgm:pt>
    <dgm:pt modelId="{D189F9A2-6195-4E94-8F7D-F082F340690C}" type="pres">
      <dgm:prSet presAssocID="{678F11AB-9245-4759-847D-310C82EE7CCB}" presName="sibTrans" presStyleCnt="0"/>
      <dgm:spPr/>
    </dgm:pt>
    <dgm:pt modelId="{2E898A95-02AD-4945-B357-68D3C27663FB}" type="pres">
      <dgm:prSet presAssocID="{DD09F7CF-6431-4029-A29C-147DEA0894C4}" presName="node" presStyleLbl="node1" presStyleIdx="5" presStyleCnt="7">
        <dgm:presLayoutVars>
          <dgm:bulletEnabled val="1"/>
        </dgm:presLayoutVars>
      </dgm:prSet>
      <dgm:spPr/>
    </dgm:pt>
    <dgm:pt modelId="{2B01A791-163A-4429-AC81-B15C794D40CD}" type="pres">
      <dgm:prSet presAssocID="{2FD15518-560F-405B-98EA-4883C65B3696}" presName="sibTrans" presStyleCnt="0"/>
      <dgm:spPr/>
    </dgm:pt>
    <dgm:pt modelId="{A1F156A9-643D-402E-82AD-728E3486F6B0}" type="pres">
      <dgm:prSet presAssocID="{5F1DD15C-8207-466F-96C7-181CB23424B2}" presName="node" presStyleLbl="node1" presStyleIdx="6" presStyleCnt="7">
        <dgm:presLayoutVars>
          <dgm:bulletEnabled val="1"/>
        </dgm:presLayoutVars>
      </dgm:prSet>
      <dgm:spPr/>
    </dgm:pt>
  </dgm:ptLst>
  <dgm:cxnLst>
    <dgm:cxn modelId="{32F1090B-4121-4B18-A37C-163E8A5F3503}" srcId="{CED399D0-8EEE-4E9F-93CF-F4762A1476C9}" destId="{DD09F7CF-6431-4029-A29C-147DEA0894C4}" srcOrd="5" destOrd="0" parTransId="{A78E0505-CC57-4FAB-BF9A-9B5D654B200B}" sibTransId="{2FD15518-560F-405B-98EA-4883C65B3696}"/>
    <dgm:cxn modelId="{05577718-6CF5-4725-9BF5-64D1C22A937E}" srcId="{CED399D0-8EEE-4E9F-93CF-F4762A1476C9}" destId="{1D8F5282-99E9-48D7-9363-597D4AC8CCB0}" srcOrd="0" destOrd="0" parTransId="{14329209-1B13-4DD8-A59A-AD53C46A6DCD}" sibTransId="{3CA3CEA5-0183-4631-9BFF-442D39F9C56A}"/>
    <dgm:cxn modelId="{4055D022-C58D-4DCB-BEEC-E73ECBF94E0D}" srcId="{CED399D0-8EEE-4E9F-93CF-F4762A1476C9}" destId="{0ADB8F78-F770-467F-9B1D-DCE563306D69}" srcOrd="2" destOrd="0" parTransId="{DF57BB5F-B223-4B46-A822-1F03DE5FCAB1}" sibTransId="{9046507A-9AE8-42EB-961E-3A9650C40D4E}"/>
    <dgm:cxn modelId="{805E9B24-4237-480F-8383-42B15EC7580B}" type="presOf" srcId="{CED399D0-8EEE-4E9F-93CF-F4762A1476C9}" destId="{AE688561-4F94-41E2-BA5F-D43F6CA9F970}" srcOrd="0" destOrd="0" presId="urn:microsoft.com/office/officeart/2005/8/layout/default"/>
    <dgm:cxn modelId="{D0ACCA3E-7C7D-477D-B204-54E02420A325}" type="presOf" srcId="{0ADB8F78-F770-467F-9B1D-DCE563306D69}" destId="{BE5FAD7B-38DE-4B7D-9572-9CE94E027D7E}" srcOrd="0" destOrd="0" presId="urn:microsoft.com/office/officeart/2005/8/layout/default"/>
    <dgm:cxn modelId="{5A6C0440-0B88-4DD7-BBE6-3F7F84E3A4C0}" type="presOf" srcId="{5F1DD15C-8207-466F-96C7-181CB23424B2}" destId="{A1F156A9-643D-402E-82AD-728E3486F6B0}" srcOrd="0" destOrd="0" presId="urn:microsoft.com/office/officeart/2005/8/layout/default"/>
    <dgm:cxn modelId="{077E0065-F17D-4708-BF84-FADA016E9FC1}" srcId="{CED399D0-8EEE-4E9F-93CF-F4762A1476C9}" destId="{47965E4E-E062-4FEC-865B-32F36BB960BF}" srcOrd="3" destOrd="0" parTransId="{656E2F96-C8A7-445D-A245-2B560543C4A4}" sibTransId="{DC522160-CEF5-4303-BE64-3FB24B8F477A}"/>
    <dgm:cxn modelId="{7B313296-9F8B-493F-983E-B405B71FD011}" srcId="{CED399D0-8EEE-4E9F-93CF-F4762A1476C9}" destId="{24FC7B1D-394F-4413-B46B-D1B98F00E07F}" srcOrd="4" destOrd="0" parTransId="{334F4C17-AB5A-4C0E-A6A0-2637BBADF9A8}" sibTransId="{678F11AB-9245-4759-847D-310C82EE7CCB}"/>
    <dgm:cxn modelId="{7ABC5097-15F7-4D68-B31B-8B96A2BA5D73}" srcId="{CED399D0-8EEE-4E9F-93CF-F4762A1476C9}" destId="{6CD02725-F9F9-4B25-B76E-26AF4EBE4DC5}" srcOrd="1" destOrd="0" parTransId="{A7100DFE-80D9-4936-8195-BBDB7FAA9A56}" sibTransId="{ACB3C622-BB03-4F00-AD13-850D77BAFD55}"/>
    <dgm:cxn modelId="{7372099C-2DDA-4008-8CCF-B43974592750}" type="presOf" srcId="{1D8F5282-99E9-48D7-9363-597D4AC8CCB0}" destId="{F01520DA-9F37-4EAA-AA5E-5945FE3285BE}" srcOrd="0" destOrd="0" presId="urn:microsoft.com/office/officeart/2005/8/layout/default"/>
    <dgm:cxn modelId="{75486A9E-34CA-4C52-80E1-07C273887F44}" type="presOf" srcId="{47965E4E-E062-4FEC-865B-32F36BB960BF}" destId="{DF3CCAC1-7A5C-45A6-BC4F-C90D73769BCF}" srcOrd="0" destOrd="0" presId="urn:microsoft.com/office/officeart/2005/8/layout/default"/>
    <dgm:cxn modelId="{1F41769E-3BAB-4972-B1C9-2D84B45C1F91}" type="presOf" srcId="{24FC7B1D-394F-4413-B46B-D1B98F00E07F}" destId="{02F8B4E2-0873-49BD-AD2C-B62E5874543C}" srcOrd="0" destOrd="0" presId="urn:microsoft.com/office/officeart/2005/8/layout/default"/>
    <dgm:cxn modelId="{7B8F0FD5-0C5E-4CB4-8586-FF1F31321F7C}" type="presOf" srcId="{6CD02725-F9F9-4B25-B76E-26AF4EBE4DC5}" destId="{BE6B2DB5-E428-46AC-8459-59E1BDD87A9E}" srcOrd="0" destOrd="0" presId="urn:microsoft.com/office/officeart/2005/8/layout/default"/>
    <dgm:cxn modelId="{3894D1F7-953B-4D50-B277-00AF7C2C78B8}" type="presOf" srcId="{DD09F7CF-6431-4029-A29C-147DEA0894C4}" destId="{2E898A95-02AD-4945-B357-68D3C27663FB}" srcOrd="0" destOrd="0" presId="urn:microsoft.com/office/officeart/2005/8/layout/default"/>
    <dgm:cxn modelId="{CBD59AF9-6CC8-4575-A533-07156FC2D540}" srcId="{CED399D0-8EEE-4E9F-93CF-F4762A1476C9}" destId="{5F1DD15C-8207-466F-96C7-181CB23424B2}" srcOrd="6" destOrd="0" parTransId="{60E757F8-B7F6-4BCC-86EE-392AA2269A7E}" sibTransId="{B94BA44C-5D95-4785-804A-23577D1D51E6}"/>
    <dgm:cxn modelId="{9E3453E0-DCE0-4CC1-B4C2-0ECD59ECBED4}" type="presParOf" srcId="{AE688561-4F94-41E2-BA5F-D43F6CA9F970}" destId="{F01520DA-9F37-4EAA-AA5E-5945FE3285BE}" srcOrd="0" destOrd="0" presId="urn:microsoft.com/office/officeart/2005/8/layout/default"/>
    <dgm:cxn modelId="{D63595C1-8A1A-4E6D-8F65-13B2D24D5D31}" type="presParOf" srcId="{AE688561-4F94-41E2-BA5F-D43F6CA9F970}" destId="{051D1EC4-1D84-48C5-8B9B-B4BC7FD56E3B}" srcOrd="1" destOrd="0" presId="urn:microsoft.com/office/officeart/2005/8/layout/default"/>
    <dgm:cxn modelId="{390067A8-7788-4024-84A8-0DA97487AA74}" type="presParOf" srcId="{AE688561-4F94-41E2-BA5F-D43F6CA9F970}" destId="{BE6B2DB5-E428-46AC-8459-59E1BDD87A9E}" srcOrd="2" destOrd="0" presId="urn:microsoft.com/office/officeart/2005/8/layout/default"/>
    <dgm:cxn modelId="{FBBE93AE-EDAF-4352-97A4-B692F3EE802B}" type="presParOf" srcId="{AE688561-4F94-41E2-BA5F-D43F6CA9F970}" destId="{D9C1C340-E5E0-41E2-ACC1-8C77BEEC3859}" srcOrd="3" destOrd="0" presId="urn:microsoft.com/office/officeart/2005/8/layout/default"/>
    <dgm:cxn modelId="{314901D3-8280-4395-9FC2-028034CDCA69}" type="presParOf" srcId="{AE688561-4F94-41E2-BA5F-D43F6CA9F970}" destId="{BE5FAD7B-38DE-4B7D-9572-9CE94E027D7E}" srcOrd="4" destOrd="0" presId="urn:microsoft.com/office/officeart/2005/8/layout/default"/>
    <dgm:cxn modelId="{2A8FE70D-A198-44E9-8191-27637F6C1B97}" type="presParOf" srcId="{AE688561-4F94-41E2-BA5F-D43F6CA9F970}" destId="{A7199D0D-1563-4BEF-B1D0-10C212BE9F2E}" srcOrd="5" destOrd="0" presId="urn:microsoft.com/office/officeart/2005/8/layout/default"/>
    <dgm:cxn modelId="{43B7C7EF-4F50-40A6-A777-5F1EED11C5E3}" type="presParOf" srcId="{AE688561-4F94-41E2-BA5F-D43F6CA9F970}" destId="{DF3CCAC1-7A5C-45A6-BC4F-C90D73769BCF}" srcOrd="6" destOrd="0" presId="urn:microsoft.com/office/officeart/2005/8/layout/default"/>
    <dgm:cxn modelId="{AE007CF9-64EE-47F6-BF66-994E6365F1EA}" type="presParOf" srcId="{AE688561-4F94-41E2-BA5F-D43F6CA9F970}" destId="{D5BF3BD7-C3B2-47C1-9C5B-9EC3B7C6CB04}" srcOrd="7" destOrd="0" presId="urn:microsoft.com/office/officeart/2005/8/layout/default"/>
    <dgm:cxn modelId="{6E05590B-EACE-4369-8055-BF1447C0E94E}" type="presParOf" srcId="{AE688561-4F94-41E2-BA5F-D43F6CA9F970}" destId="{02F8B4E2-0873-49BD-AD2C-B62E5874543C}" srcOrd="8" destOrd="0" presId="urn:microsoft.com/office/officeart/2005/8/layout/default"/>
    <dgm:cxn modelId="{86317F79-C551-4BD5-A48D-B390D784133B}" type="presParOf" srcId="{AE688561-4F94-41E2-BA5F-D43F6CA9F970}" destId="{D189F9A2-6195-4E94-8F7D-F082F340690C}" srcOrd="9" destOrd="0" presId="urn:microsoft.com/office/officeart/2005/8/layout/default"/>
    <dgm:cxn modelId="{7BACADA7-4B6C-4E25-9530-4DC031236A05}" type="presParOf" srcId="{AE688561-4F94-41E2-BA5F-D43F6CA9F970}" destId="{2E898A95-02AD-4945-B357-68D3C27663FB}" srcOrd="10" destOrd="0" presId="urn:microsoft.com/office/officeart/2005/8/layout/default"/>
    <dgm:cxn modelId="{0B7AA434-D63C-426F-ACC2-1681AAC51C5E}" type="presParOf" srcId="{AE688561-4F94-41E2-BA5F-D43F6CA9F970}" destId="{2B01A791-163A-4429-AC81-B15C794D40CD}" srcOrd="11" destOrd="0" presId="urn:microsoft.com/office/officeart/2005/8/layout/default"/>
    <dgm:cxn modelId="{06B848BC-04C1-4C34-A72D-0838E6CCB79E}" type="presParOf" srcId="{AE688561-4F94-41E2-BA5F-D43F6CA9F970}" destId="{A1F156A9-643D-402E-82AD-728E3486F6B0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520DA-9F37-4EAA-AA5E-5945FE3285BE}">
      <dsp:nvSpPr>
        <dsp:cNvPr id="0" name=""/>
        <dsp:cNvSpPr/>
      </dsp:nvSpPr>
      <dsp:spPr>
        <a:xfrm>
          <a:off x="2964" y="254305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Diversity</a:t>
          </a:r>
          <a:endParaRPr lang="en-US" sz="3200" kern="1200"/>
        </a:p>
      </dsp:txBody>
      <dsp:txXfrm>
        <a:off x="2964" y="254305"/>
        <a:ext cx="2351960" cy="1411176"/>
      </dsp:txXfrm>
    </dsp:sp>
    <dsp:sp modelId="{BE6B2DB5-E428-46AC-8459-59E1BDD87A9E}">
      <dsp:nvSpPr>
        <dsp:cNvPr id="0" name=""/>
        <dsp:cNvSpPr/>
      </dsp:nvSpPr>
      <dsp:spPr>
        <a:xfrm>
          <a:off x="2590121" y="254305"/>
          <a:ext cx="2351960" cy="14111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New perspectives</a:t>
          </a:r>
          <a:endParaRPr lang="en-US" sz="3200" kern="1200"/>
        </a:p>
      </dsp:txBody>
      <dsp:txXfrm>
        <a:off x="2590121" y="254305"/>
        <a:ext cx="2351960" cy="1411176"/>
      </dsp:txXfrm>
    </dsp:sp>
    <dsp:sp modelId="{BE5FAD7B-38DE-4B7D-9572-9CE94E027D7E}">
      <dsp:nvSpPr>
        <dsp:cNvPr id="0" name=""/>
        <dsp:cNvSpPr/>
      </dsp:nvSpPr>
      <dsp:spPr>
        <a:xfrm>
          <a:off x="5177278" y="254305"/>
          <a:ext cx="2351960" cy="14111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Creative</a:t>
          </a:r>
          <a:endParaRPr lang="en-US" sz="3200" kern="1200"/>
        </a:p>
      </dsp:txBody>
      <dsp:txXfrm>
        <a:off x="5177278" y="254305"/>
        <a:ext cx="2351960" cy="1411176"/>
      </dsp:txXfrm>
    </dsp:sp>
    <dsp:sp modelId="{DF3CCAC1-7A5C-45A6-BC4F-C90D73769BCF}">
      <dsp:nvSpPr>
        <dsp:cNvPr id="0" name=""/>
        <dsp:cNvSpPr/>
      </dsp:nvSpPr>
      <dsp:spPr>
        <a:xfrm>
          <a:off x="7764434" y="254305"/>
          <a:ext cx="2351960" cy="141117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Intelligent</a:t>
          </a:r>
          <a:endParaRPr lang="en-US" sz="3200" kern="1200"/>
        </a:p>
      </dsp:txBody>
      <dsp:txXfrm>
        <a:off x="7764434" y="254305"/>
        <a:ext cx="2351960" cy="1411176"/>
      </dsp:txXfrm>
    </dsp:sp>
    <dsp:sp modelId="{02F8B4E2-0873-49BD-AD2C-B62E5874543C}">
      <dsp:nvSpPr>
        <dsp:cNvPr id="0" name=""/>
        <dsp:cNvSpPr/>
      </dsp:nvSpPr>
      <dsp:spPr>
        <a:xfrm>
          <a:off x="1296543" y="1900678"/>
          <a:ext cx="2351960" cy="1411176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Determined</a:t>
          </a:r>
          <a:endParaRPr lang="en-US" sz="3200" kern="1200"/>
        </a:p>
      </dsp:txBody>
      <dsp:txXfrm>
        <a:off x="1296543" y="1900678"/>
        <a:ext cx="2351960" cy="1411176"/>
      </dsp:txXfrm>
    </dsp:sp>
    <dsp:sp modelId="{2E898A95-02AD-4945-B357-68D3C27663FB}">
      <dsp:nvSpPr>
        <dsp:cNvPr id="0" name=""/>
        <dsp:cNvSpPr/>
      </dsp:nvSpPr>
      <dsp:spPr>
        <a:xfrm>
          <a:off x="3883699" y="1900678"/>
          <a:ext cx="2351960" cy="14111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Visual</a:t>
          </a:r>
          <a:endParaRPr lang="en-US" sz="3200" kern="1200"/>
        </a:p>
      </dsp:txBody>
      <dsp:txXfrm>
        <a:off x="3883699" y="1900678"/>
        <a:ext cx="2351960" cy="1411176"/>
      </dsp:txXfrm>
    </dsp:sp>
    <dsp:sp modelId="{A1F156A9-643D-402E-82AD-728E3486F6B0}">
      <dsp:nvSpPr>
        <dsp:cNvPr id="0" name=""/>
        <dsp:cNvSpPr/>
      </dsp:nvSpPr>
      <dsp:spPr>
        <a:xfrm>
          <a:off x="6470856" y="1900678"/>
          <a:ext cx="2351960" cy="141117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3200" kern="1200"/>
            <a:t>Fun-loving</a:t>
          </a:r>
          <a:endParaRPr lang="en-US" sz="3200" kern="1200"/>
        </a:p>
      </dsp:txBody>
      <dsp:txXfrm>
        <a:off x="6470856" y="1900678"/>
        <a:ext cx="2351960" cy="14111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8942A0-F53A-4C7B-BAA8-BA1A5DB09FB7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043B3-5E62-43F7-BDAB-A26976B9403F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6452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1350F-A1A6-41BB-AFD3-1AE73D639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2E5E1-B828-4C15-8CF1-9F603D1FA2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5F2F0-8901-4780-A17E-E450F4E90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DB9D0-DB2D-490C-A220-BCE19990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72A6E-5AA7-4978-9434-C099C8450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ECBB32D-E4C1-43E6-9A46-52F37C9D5A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31696"/>
            <a:ext cx="2403566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8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13F7E-CB06-4B37-975D-25A030DA8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F02FA-8471-4084-8286-C93937FAFB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8E547-6AB3-41C6-B73E-8A23AF5F1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6660-C05C-43EE-AE32-6FBBAE5E1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91CC-3E78-4662-ADED-621FF16E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63075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F2B1E4-3E04-4D0B-81D3-46159FDA0D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16D920-7930-41E0-831E-405D3C6B11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D5762-8A77-4D74-ACB0-18630FFA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29430-0F96-4862-84B6-67B27BB6D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ECCF4-3471-4AB2-BA1C-9E4B0AE84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236088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664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083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905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265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2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2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697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3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8D91-D797-483D-B0A4-EFDDFEB90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92D05B-DB44-4568-8E28-267F33D24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0095F-9234-429E-9CDD-F91B1F1FA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E7F-6718-4D94-B091-65B520FC0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72FC2-99D0-4490-B44E-F7C24B708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785365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293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19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192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193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139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30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377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80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38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7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FB18F-C5C4-406E-AA9B-F587E3F4F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6ECBFB-18BA-4755-9BE2-3A539E2D51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68FA1-AEB8-4060-9644-095817D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12AE1-FA45-47AC-BF7C-0F3CE8389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E7610-3A68-4732-9612-C03313A02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42677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3/25/2022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123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84005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640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17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C4E8E-8771-4450-863C-0C827220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80E6C-9B53-4871-A3FE-38010F6777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4D31A9-EBFE-4C26-85F9-AFF9973F6E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41BC3-1E9E-4AC5-A0C3-8F6ED754A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1DF02-9508-4069-94F5-0D7D1331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CC559-0E07-4DC0-B355-7D74DE58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56007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005E2-E00E-402E-800C-60A1FB925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3E0A2-FB12-4D25-A9D7-579204DFA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904181-2628-4DF0-B895-8A80A78AB1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27454A-239B-42BC-9E6D-B2D1AB901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7DD531-3461-40B6-9AFC-821D21D7FA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82B5F7-75F6-4609-B18F-D9C48D2E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F88BD-37F7-47A4-ADB4-97A330AD7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08DE3A-0C08-49AD-A612-7FA3B2A4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41609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CFD7E-2E9B-4B00-BF64-55334C8B7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28963-E682-41AB-B745-96EACADD3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B2977A-DBDA-4A63-85C5-3F80C152C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E3059-17F2-4CE7-AFF6-C8A456403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3558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7FE74D-E595-4A9B-9060-C528836D5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03173C-CF10-449F-AA9F-E9074203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43239E-9E15-4245-97EC-A5B0A8C37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76933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D15D-B4D3-4B75-ACEC-FCD38AB3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F0D41-B09C-48C5-81B6-67A0EE9459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DAF6B1-FED0-4BFC-BCC7-77A11EC7A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5408B-75B0-4E6F-AB72-A97D62B0E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C3383-1E90-4318-B661-28847AFC6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F03E3C-9626-4DC6-92E5-DBC21097D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83277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17C6-10F1-4C69-BD5A-A01AE1EBD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C7FBDA-0EAC-41FD-919E-F42DE68E1F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9B33B-1B5F-414E-8730-3F5E7A442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B291EF-8698-42C0-BE64-9A6A5145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A44B01-F696-44DC-A261-614E5EF5A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75DB7-DB6B-49D7-AD3B-80EB6AC4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169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27CB88-06B5-47E2-A25F-925F523DC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A8BE59-D938-401E-9219-EF8C6C0E7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6DD95-0F54-43AF-AF97-14D8F0B2E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13E4A-3E64-46F0-97F3-987170ABE748}" type="datetimeFigureOut">
              <a:rPr lang="en-IE" smtClean="0"/>
              <a:t>25/03/2022</a:t>
            </a:fld>
            <a:endParaRPr lang="en-I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DAF39-5481-4394-A384-363D75AC1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1E4C2-8382-428C-A618-A03AFA14D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5A872-6F4D-41E9-A81F-8DE250899D0D}" type="slidenum">
              <a:rPr lang="en-IE" smtClean="0"/>
              <a:t>‹#›</a:t>
            </a:fld>
            <a:endParaRPr lang="en-IE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8CDD61C-9202-4556-ACB1-11E7975DA9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31696"/>
            <a:ext cx="2403566" cy="78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44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1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4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1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estapp.cc/" TargetMode="External"/><Relationship Id="rId2" Type="http://schemas.openxmlformats.org/officeDocument/2006/relationships/hyperlink" Target="https://chrome.google.com/webstore/detail/marinara-pomodoro%C2%AE-assist/lojgmehidjdhhbmpjfamhpkpodfcodef?hl=e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onenote.com/learningtools" TargetMode="External"/><Relationship Id="rId5" Type="http://schemas.openxmlformats.org/officeDocument/2006/relationships/hyperlink" Target="https://getcoldturkey.com/" TargetMode="External"/><Relationship Id="rId4" Type="http://schemas.openxmlformats.org/officeDocument/2006/relationships/hyperlink" Target="https://chrome.google.com/webstore/detail/mercury-reader/oknpjjbmpnndlpmnhmekjpocelpnlfdi?hl=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.ie/all/ucdstudents/support/digitalsupport/sensusaccessfileconversion/sensusaccesswebform-convertfiles/" TargetMode="External"/><Relationship Id="rId2" Type="http://schemas.openxmlformats.org/officeDocument/2006/relationships/hyperlink" Target="https://www.ucd.ie/all/ucdstudents/support/allyforbrightspace/allyforucdstudents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dhdireland.ie/&#160;" TargetMode="External"/><Relationship Id="rId2" Type="http://schemas.openxmlformats.org/officeDocument/2006/relationships/hyperlink" Target="https://asiam.i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dyslexia.ie/" TargetMode="External"/><Relationship Id="rId4" Type="http://schemas.openxmlformats.org/officeDocument/2006/relationships/hyperlink" Target="https://www.aspireireland.ie/cmsWP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julie.tonge@ucd.i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isability@ucd.ie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yfkKuZLEEU?feature=oembed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d.ie/all/ucdstudents/support/digital-ambassadors/" TargetMode="External"/><Relationship Id="rId2" Type="http://schemas.openxmlformats.org/officeDocument/2006/relationships/hyperlink" Target="https://www.ucd.ie/all/ucdstudents/support/disabilitysupport/dyslexiascreenin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ahead.ie/The-AT-Hive" TargetMode="External"/><Relationship Id="rId4" Type="http://schemas.openxmlformats.org/officeDocument/2006/relationships/hyperlink" Target="https://www.ucd.ie/all/ucdstudents/academiclife/academicskills/#:~:text=The%20topics%20covered%20include%20organisation,self%20care%20and%20stress%20management.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2389-C49F-439D-BE57-891D1EDE83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1223" y="553713"/>
            <a:ext cx="9842377" cy="3048324"/>
          </a:xfrm>
        </p:spPr>
        <p:txBody>
          <a:bodyPr>
            <a:normAutofit/>
          </a:bodyPr>
          <a:lstStyle/>
          <a:p>
            <a:r>
              <a:rPr lang="en-IE" b="1" dirty="0"/>
              <a:t>Neurodiversity Week – UCD College of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A393C-5498-456A-8584-203B31F50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031" y="3602037"/>
            <a:ext cx="11380763" cy="2133599"/>
          </a:xfrm>
        </p:spPr>
        <p:txBody>
          <a:bodyPr>
            <a:normAutofit fontScale="62500" lnSpcReduction="20000"/>
          </a:bodyPr>
          <a:lstStyle/>
          <a:p>
            <a:endParaRPr lang="en-IE" dirty="0"/>
          </a:p>
          <a:p>
            <a:r>
              <a:rPr lang="en-IE" sz="5100" dirty="0"/>
              <a:t>March 2022</a:t>
            </a:r>
          </a:p>
          <a:p>
            <a:endParaRPr lang="en-IE" sz="4400" dirty="0"/>
          </a:p>
          <a:p>
            <a:r>
              <a:rPr lang="en-IE" sz="6300" dirty="0"/>
              <a:t>Julie Tonge &amp; Fiona Quinn – UCD Access &amp; Lifelong Learning</a:t>
            </a:r>
          </a:p>
        </p:txBody>
      </p:sp>
    </p:spTree>
    <p:extLst>
      <p:ext uri="{BB962C8B-B14F-4D97-AF65-F5344CB8AC3E}">
        <p14:creationId xmlns:p14="http://schemas.microsoft.com/office/powerpoint/2010/main" val="265786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06CD63-D315-4C4C-9208-00A3FBB65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IE" sz="4800">
                <a:solidFill>
                  <a:schemeClr val="bg1"/>
                </a:solidFill>
              </a:rPr>
              <a:t>Top tips for Focusing in Lectures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47DC8-C1E7-407F-970F-C15BB7E1D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166933"/>
            <a:ext cx="5716988" cy="5501722"/>
          </a:xfrm>
        </p:spPr>
        <p:txBody>
          <a:bodyPr anchor="ctr">
            <a:normAutofit/>
          </a:bodyPr>
          <a:lstStyle/>
          <a:p>
            <a:r>
              <a:rPr lang="en-IE" sz="2400" dirty="0"/>
              <a:t>Attend in person if possible and sit near the front, near the back or near the edges.</a:t>
            </a:r>
          </a:p>
          <a:p>
            <a:r>
              <a:rPr lang="en-IE" sz="2400" dirty="0"/>
              <a:t>Move – get up and move around if possible, particularly for a double class, good lecturers should encourage you to do this and will hopefully build in a break. </a:t>
            </a:r>
          </a:p>
          <a:p>
            <a:r>
              <a:rPr lang="en-IE" sz="2400" dirty="0"/>
              <a:t>Chew gum, play with blue tack and drink water. </a:t>
            </a:r>
          </a:p>
          <a:p>
            <a:r>
              <a:rPr lang="en-IE" sz="2400" dirty="0"/>
              <a:t>Bring the lecture slides, hopefully they will be available on Brightspace before the lecture, it can also help to read through them beforehand.</a:t>
            </a:r>
          </a:p>
          <a:p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137049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4B6ECB93-D7FF-4F09-A8ED-D4588EE7C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191109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FA470-BB50-4487-9895-145F0DBB8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760"/>
            <a:ext cx="10515600" cy="1325563"/>
          </a:xfrm>
        </p:spPr>
        <p:txBody>
          <a:bodyPr>
            <a:normAutofit/>
          </a:bodyPr>
          <a:lstStyle/>
          <a:p>
            <a:r>
              <a:rPr lang="en-IE">
                <a:solidFill>
                  <a:schemeClr val="bg1"/>
                </a:solidFill>
              </a:rPr>
              <a:t>Tips for Study – The pomodoro technique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DD18D7-0304-440F-A32E-264C9402F8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2276857"/>
            <a:ext cx="5015484" cy="3900106"/>
          </a:xfrm>
        </p:spPr>
        <p:txBody>
          <a:bodyPr anchor="ctr">
            <a:normAutofit/>
          </a:bodyPr>
          <a:lstStyle/>
          <a:p>
            <a:r>
              <a:rPr lang="en-IE" sz="2200" dirty="0"/>
              <a:t>Set a task.</a:t>
            </a:r>
          </a:p>
          <a:p>
            <a:r>
              <a:rPr lang="en-IE" sz="2200" dirty="0"/>
              <a:t>Set a timer for 25 minutes.</a:t>
            </a:r>
          </a:p>
          <a:p>
            <a:r>
              <a:rPr lang="en-IE" sz="2200" dirty="0"/>
              <a:t>Work on the task until the timer rings – no checking emails or phones!</a:t>
            </a:r>
          </a:p>
          <a:p>
            <a:r>
              <a:rPr lang="en-IE" sz="2200" dirty="0"/>
              <a:t>Take a short 5 minute break – non-negotiable!</a:t>
            </a:r>
          </a:p>
          <a:p>
            <a:r>
              <a:rPr lang="en-IE" sz="2200" dirty="0"/>
              <a:t>Repeat 4 times then take a longer break – 15-30 minutes.</a:t>
            </a:r>
          </a:p>
          <a:p>
            <a:endParaRPr lang="en-IE" sz="2200" dirty="0"/>
          </a:p>
        </p:txBody>
      </p:sp>
      <p:pic>
        <p:nvPicPr>
          <p:cNvPr id="2052" name="Picture 4" descr="Schedule Your Day With the Pomodoro Technique">
            <a:extLst>
              <a:ext uri="{FF2B5EF4-FFF2-40B4-BE49-F238E27FC236}">
                <a16:creationId xmlns:a16="http://schemas.microsoft.com/office/drawing/2014/main" id="{B0AA196F-5C24-4A15-AEA1-A77AF03BCF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5" r="13670"/>
          <a:stretch/>
        </p:blipFill>
        <p:spPr bwMode="auto">
          <a:xfrm>
            <a:off x="6335270" y="2276857"/>
            <a:ext cx="5015484" cy="390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63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614D28-E93A-4321-9DF8-3FC4A931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IE" sz="4800">
                <a:solidFill>
                  <a:schemeClr val="bg1"/>
                </a:solidFill>
              </a:rPr>
              <a:t>More tips for study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F04F528-BEBA-4983-96F8-C789943C2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136733"/>
            <a:ext cx="5716988" cy="6503349"/>
          </a:xfrm>
        </p:spPr>
        <p:txBody>
          <a:bodyPr anchor="ctr">
            <a:normAutofit/>
          </a:bodyPr>
          <a:lstStyle/>
          <a:p>
            <a:r>
              <a:rPr lang="en-IE" sz="2400" dirty="0"/>
              <a:t>Make a to do list – make sure you tick things off as you complete them.</a:t>
            </a:r>
          </a:p>
          <a:p>
            <a:r>
              <a:rPr lang="en-IE" sz="2400" dirty="0"/>
              <a:t>Add to the list as things come to mind.</a:t>
            </a:r>
          </a:p>
          <a:p>
            <a:r>
              <a:rPr lang="en-IE" sz="2400" dirty="0"/>
              <a:t>Don’t wait for motivation – just start and the motivation will follow.</a:t>
            </a:r>
          </a:p>
          <a:p>
            <a:r>
              <a:rPr lang="en-IE" sz="2400" dirty="0"/>
              <a:t>Break down tasks into small chunks. </a:t>
            </a:r>
          </a:p>
          <a:p>
            <a:r>
              <a:rPr lang="en-IE" sz="2400" dirty="0"/>
              <a:t>Remove distractions.</a:t>
            </a:r>
          </a:p>
          <a:p>
            <a:r>
              <a:rPr lang="en-IE" sz="2400" dirty="0"/>
              <a:t>Use a planner (weekly &amp; long-term) – include all your deadlines – check the assignments &amp; tests for every module!</a:t>
            </a:r>
          </a:p>
          <a:p>
            <a:r>
              <a:rPr lang="en-IE" sz="2400" dirty="0"/>
              <a:t>Set your own deadlines!</a:t>
            </a:r>
          </a:p>
          <a:p>
            <a:r>
              <a:rPr lang="en-IE" sz="2400" dirty="0"/>
              <a:t>Reward yourself for your achievements, don’t beat yourself up if you don’t get through the list – tomorrow is a new day.</a:t>
            </a:r>
          </a:p>
          <a:p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64191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1E69F-F38E-4C6B-A798-9B9328990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IE">
                <a:solidFill>
                  <a:schemeClr val="bg1"/>
                </a:solidFill>
              </a:rPr>
              <a:t>Apps for Distraction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436F8-D609-4D5F-87AF-918257A96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8384" y="640081"/>
            <a:ext cx="6024654" cy="5257800"/>
          </a:xfrm>
        </p:spPr>
        <p:txBody>
          <a:bodyPr anchor="ctr">
            <a:normAutofit/>
          </a:bodyPr>
          <a:lstStyle/>
          <a:p>
            <a:r>
              <a:rPr lang="en-IE" sz="2200" dirty="0">
                <a:hlinkClick r:id="rId2"/>
              </a:rPr>
              <a:t>Marinara: Pomodoro Assistant</a:t>
            </a:r>
            <a:endParaRPr lang="en-IE" sz="2200" dirty="0"/>
          </a:p>
          <a:p>
            <a:pPr marL="0" indent="0">
              <a:buNone/>
            </a:pPr>
            <a:endParaRPr lang="en-IE" sz="2200" dirty="0"/>
          </a:p>
          <a:p>
            <a:r>
              <a:rPr lang="en-IE" sz="2200" dirty="0">
                <a:hlinkClick r:id="rId3"/>
              </a:rPr>
              <a:t>Forest</a:t>
            </a:r>
            <a:r>
              <a:rPr lang="en-IE" sz="2200" dirty="0"/>
              <a:t>  - stop using your phone so much and help grow trees.</a:t>
            </a:r>
          </a:p>
          <a:p>
            <a:pPr marL="0" indent="0">
              <a:buNone/>
            </a:pPr>
            <a:endParaRPr lang="en-IE" sz="2200" dirty="0"/>
          </a:p>
          <a:p>
            <a:r>
              <a:rPr lang="en-IE" sz="2200" dirty="0">
                <a:hlinkClick r:id="rId4"/>
              </a:rPr>
              <a:t>Mercury Reader Extension </a:t>
            </a:r>
            <a:r>
              <a:rPr lang="en-IE" sz="2200" dirty="0"/>
              <a:t>– declutters websites to help  you focus on what you need to read.</a:t>
            </a:r>
          </a:p>
          <a:p>
            <a:pPr marL="0" indent="0">
              <a:buNone/>
            </a:pPr>
            <a:endParaRPr lang="en-IE" sz="2200" dirty="0"/>
          </a:p>
          <a:p>
            <a:r>
              <a:rPr lang="en-IE" sz="2200" dirty="0">
                <a:hlinkClick r:id="rId5"/>
              </a:rPr>
              <a:t>Cold Turkey </a:t>
            </a:r>
            <a:r>
              <a:rPr lang="en-IE" sz="2200" dirty="0"/>
              <a:t>– The Toughest Website Blocker on the Internet</a:t>
            </a:r>
          </a:p>
          <a:p>
            <a:pPr marL="0" indent="0">
              <a:buNone/>
            </a:pPr>
            <a:endParaRPr lang="en-IE" sz="2200" dirty="0"/>
          </a:p>
          <a:p>
            <a:r>
              <a:rPr lang="en-IE" sz="2200" dirty="0">
                <a:hlinkClick r:id="rId6"/>
              </a:rPr>
              <a:t>Immersive Reader </a:t>
            </a:r>
            <a:r>
              <a:rPr lang="en-IE" sz="2200" dirty="0"/>
              <a:t>– available on Office 365 – techniques to improve reading. </a:t>
            </a:r>
          </a:p>
        </p:txBody>
      </p:sp>
    </p:spTree>
    <p:extLst>
      <p:ext uri="{BB962C8B-B14F-4D97-AF65-F5344CB8AC3E}">
        <p14:creationId xmlns:p14="http://schemas.microsoft.com/office/powerpoint/2010/main" val="524321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96CC-8F19-411F-AC59-60BCC7D50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UCD Tools for Study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DE083-F217-41D0-88CF-F3B3D847B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>
                <a:hlinkClick r:id="rId2"/>
              </a:rPr>
              <a:t>Ally for Brightspace </a:t>
            </a:r>
            <a:r>
              <a:rPr lang="en-IE" dirty="0"/>
              <a:t>– download your course materials in a format that works best for you. </a:t>
            </a:r>
          </a:p>
          <a:p>
            <a:r>
              <a:rPr lang="en-IE" dirty="0">
                <a:hlinkClick r:id="rId3"/>
              </a:rPr>
              <a:t>SensusAccess</a:t>
            </a:r>
            <a:r>
              <a:rPr lang="en-IE" dirty="0"/>
              <a:t> – a simple file conversion tool to create files in whatever format suits e.g. you can create audio files to listen to when on the move.</a:t>
            </a:r>
          </a:p>
          <a:p>
            <a:r>
              <a:rPr lang="en-IE" dirty="0"/>
              <a:t>Google Calendar – use to follow your timetable and plan your study and free time. </a:t>
            </a:r>
          </a:p>
          <a:p>
            <a:r>
              <a:rPr lang="en-IE" dirty="0"/>
              <a:t>Google Keep – for making notes and sharing them if you need. </a:t>
            </a:r>
          </a:p>
        </p:txBody>
      </p:sp>
    </p:spTree>
    <p:extLst>
      <p:ext uri="{BB962C8B-B14F-4D97-AF65-F5344CB8AC3E}">
        <p14:creationId xmlns:p14="http://schemas.microsoft.com/office/powerpoint/2010/main" val="2885580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CDE82-8E12-4BA3-8E5C-9CAADF39D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IE" sz="4100" dirty="0"/>
              <a:t>Setting up a Good Study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E692F-550C-4239-8861-A7325FB51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225964"/>
            <a:ext cx="6586489" cy="4507345"/>
          </a:xfrm>
        </p:spPr>
        <p:txBody>
          <a:bodyPr>
            <a:normAutofit/>
          </a:bodyPr>
          <a:lstStyle/>
          <a:p>
            <a:r>
              <a:rPr lang="en-IE" sz="2400" dirty="0"/>
              <a:t>Is noise helpful for you or distracting?</a:t>
            </a:r>
          </a:p>
          <a:p>
            <a:r>
              <a:rPr lang="en-IE" sz="2400" dirty="0"/>
              <a:t>Do you need to move around while your learn?</a:t>
            </a:r>
          </a:p>
          <a:p>
            <a:r>
              <a:rPr lang="en-IE" sz="2400" dirty="0"/>
              <a:t>Are you easily distracted by visuals?</a:t>
            </a:r>
          </a:p>
          <a:p>
            <a:r>
              <a:rPr lang="en-IE" sz="2400" dirty="0"/>
              <a:t>What tools do you need to study e.g. laptop, notepads, earplugs etc.</a:t>
            </a:r>
          </a:p>
          <a:p>
            <a:r>
              <a:rPr lang="en-IE" sz="2400" dirty="0"/>
              <a:t>Is everything on your desk essential?</a:t>
            </a:r>
          </a:p>
          <a:p>
            <a:pPr marL="0" indent="0">
              <a:buNone/>
            </a:pPr>
            <a:endParaRPr lang="en-IE" sz="2000" dirty="0"/>
          </a:p>
        </p:txBody>
      </p:sp>
      <p:pic>
        <p:nvPicPr>
          <p:cNvPr id="5" name="Picture 4" descr="Laptop on a table">
            <a:extLst>
              <a:ext uri="{FF2B5EF4-FFF2-40B4-BE49-F238E27FC236}">
                <a16:creationId xmlns:a16="http://schemas.microsoft.com/office/drawing/2014/main" id="{9D469D0E-9A5F-4FC1-8668-7911F581E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4" r="48986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998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278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41432-092F-4B21-B41C-7203ECD17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166932"/>
            <a:ext cx="3582073" cy="4279709"/>
          </a:xfrm>
        </p:spPr>
        <p:txBody>
          <a:bodyPr anchor="ctr">
            <a:normAutofit/>
          </a:bodyPr>
          <a:lstStyle/>
          <a:p>
            <a:r>
              <a:rPr lang="en-IE" sz="4800">
                <a:solidFill>
                  <a:schemeClr val="bg1"/>
                </a:solidFill>
              </a:rPr>
              <a:t>Tips on Managing Stress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8FB55-7211-4710-AD93-D12EC4B67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3864" y="221673"/>
            <a:ext cx="5716988" cy="6317672"/>
          </a:xfrm>
        </p:spPr>
        <p:txBody>
          <a:bodyPr anchor="ctr">
            <a:normAutofit/>
          </a:bodyPr>
          <a:lstStyle/>
          <a:p>
            <a:r>
              <a:rPr lang="en-IE" sz="2400" dirty="0"/>
              <a:t>Meet your friends. </a:t>
            </a:r>
          </a:p>
          <a:p>
            <a:r>
              <a:rPr lang="en-IE" sz="2400" dirty="0"/>
              <a:t>Get some exercise – go for a walk, try some beginners yoga, jump in the sea. </a:t>
            </a:r>
          </a:p>
          <a:p>
            <a:r>
              <a:rPr lang="en-IE" sz="2400" dirty="0"/>
              <a:t>Try to eat healthily and get plenty of sleep.</a:t>
            </a:r>
          </a:p>
          <a:p>
            <a:r>
              <a:rPr lang="en-IE" sz="2400" dirty="0"/>
              <a:t>Don’t neglect self-care. </a:t>
            </a:r>
          </a:p>
          <a:p>
            <a:r>
              <a:rPr lang="en-IE" sz="2400" dirty="0"/>
              <a:t>Try some proven techniques to help keep calm such as meditation/mindfulness or deep breathing (e.g. even breath - in for 4, and out for 4).</a:t>
            </a:r>
          </a:p>
          <a:p>
            <a:r>
              <a:rPr lang="en-IE" sz="2400" dirty="0"/>
              <a:t>Try this – focus on 5 things you can see, 4 things you can hear and 3 things you can feel, 2 things you can smell and 1 thing you can taste.</a:t>
            </a:r>
          </a:p>
        </p:txBody>
      </p:sp>
    </p:spTree>
    <p:extLst>
      <p:ext uri="{BB962C8B-B14F-4D97-AF65-F5344CB8AC3E}">
        <p14:creationId xmlns:p14="http://schemas.microsoft.com/office/powerpoint/2010/main" val="279865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CE70-6229-4B3E-B87B-021D96213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Whose here to help with neurodiversity?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4F94F-9CA1-4636-B155-BB29F939E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0" i="0" u="sng" dirty="0">
                <a:solidFill>
                  <a:srgbClr val="FFB700"/>
                </a:solidFill>
                <a:effectLst/>
                <a:latin typeface="Montserrat" panose="020B0604020202020204" pitchFamily="2" charset="0"/>
                <a:hlinkClick r:id="rId2"/>
              </a:rPr>
              <a:t>https://asiam.ie/</a:t>
            </a:r>
            <a:endParaRPr lang="en-IE" b="0" i="0" u="sng" dirty="0">
              <a:solidFill>
                <a:srgbClr val="FFB700"/>
              </a:solidFill>
              <a:effectLst/>
              <a:latin typeface="Montserrat" panose="020B0604020202020204" pitchFamily="2" charset="0"/>
            </a:endParaRPr>
          </a:p>
          <a:p>
            <a:r>
              <a:rPr lang="en-IE" u="sng" dirty="0">
                <a:solidFill>
                  <a:srgbClr val="0070C0"/>
                </a:solidFill>
                <a:latin typeface="Montserrat" panose="020B0604020202020204" pitchFamily="2" charset="0"/>
              </a:rPr>
              <a:t>https://autism.ie/</a:t>
            </a:r>
          </a:p>
          <a:p>
            <a:r>
              <a:rPr lang="en-IE" b="0" i="0" u="sng" dirty="0">
                <a:solidFill>
                  <a:srgbClr val="FFB700"/>
                </a:solidFill>
                <a:effectLst/>
                <a:latin typeface="Montserrat" panose="00000500000000000000" pitchFamily="2" charset="0"/>
                <a:hlinkClick r:id="rId3"/>
              </a:rPr>
              <a:t>https://adhdireland.ie/ </a:t>
            </a:r>
            <a:endParaRPr lang="en-IE" b="0" i="0" u="sng" dirty="0">
              <a:solidFill>
                <a:srgbClr val="FFB700"/>
              </a:solidFill>
              <a:effectLst/>
              <a:latin typeface="Montserrat" panose="00000500000000000000" pitchFamily="2" charset="0"/>
            </a:endParaRPr>
          </a:p>
          <a:p>
            <a:r>
              <a:rPr lang="en-IE" b="0" i="0" u="sng" dirty="0">
                <a:solidFill>
                  <a:srgbClr val="FFB700"/>
                </a:solidFill>
                <a:effectLst/>
                <a:latin typeface="Montserrat" panose="00000500000000000000" pitchFamily="2" charset="0"/>
                <a:hlinkClick r:id="rId4"/>
              </a:rPr>
              <a:t>https://www.aspireireland.ie/cmsWP/</a:t>
            </a:r>
            <a:endParaRPr lang="en-IE" b="0" i="0" u="sng" dirty="0">
              <a:solidFill>
                <a:srgbClr val="FFB700"/>
              </a:solidFill>
              <a:effectLst/>
              <a:latin typeface="Montserrat" panose="00000500000000000000" pitchFamily="2" charset="0"/>
            </a:endParaRPr>
          </a:p>
          <a:p>
            <a:r>
              <a:rPr lang="en-IE" b="0" i="0" u="sng" dirty="0">
                <a:solidFill>
                  <a:srgbClr val="FFB700"/>
                </a:solidFill>
                <a:effectLst/>
                <a:latin typeface="Montserrat" panose="00000500000000000000" pitchFamily="2" charset="0"/>
                <a:hlinkClick r:id="rId5"/>
              </a:rPr>
              <a:t>https://www.dyslexia.ie/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63177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6C63-C019-4E4E-8D30-DC09E1F3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Words of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C0279-FBC5-4C7D-95B4-EFED8C4D5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Experiment with different strategies, not everything will work for everyone. </a:t>
            </a:r>
          </a:p>
          <a:p>
            <a:r>
              <a:rPr lang="en-IE" dirty="0"/>
              <a:t>Practice – everyone has to learn how to study and not all of us were taught how!</a:t>
            </a:r>
          </a:p>
          <a:p>
            <a:r>
              <a:rPr lang="en-IE" dirty="0"/>
              <a:t>Not sure what to do? – there’s probably a support for that. Ask your friends, a Student Adviser or contact us in ALL.</a:t>
            </a:r>
          </a:p>
          <a:p>
            <a:r>
              <a:rPr lang="en-IE" dirty="0"/>
              <a:t>What works for you? Let your lecturers know – most of them really want to help!</a:t>
            </a:r>
          </a:p>
          <a:p>
            <a:pPr marL="0" indent="0">
              <a:buNone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63635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27CC9-52C4-4A11-B47D-6D5D97A01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F6BF-4898-4A67-BD45-9A2C6398A5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</p:txBody>
      </p:sp>
      <p:pic>
        <p:nvPicPr>
          <p:cNvPr id="5" name="Picture 4" descr="Different colored question marks">
            <a:extLst>
              <a:ext uri="{FF2B5EF4-FFF2-40B4-BE49-F238E27FC236}">
                <a16:creationId xmlns:a16="http://schemas.microsoft.com/office/drawing/2014/main" id="{00907EBB-7503-48E3-9894-0615AD937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83563"/>
            <a:ext cx="8767273" cy="4931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3DFC88-22F7-40FA-8CD7-7AC828E54C8C}"/>
              </a:ext>
            </a:extLst>
          </p:cNvPr>
          <p:cNvSpPr txBox="1"/>
          <p:nvPr/>
        </p:nvSpPr>
        <p:spPr>
          <a:xfrm>
            <a:off x="7501071" y="5388570"/>
            <a:ext cx="60974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E" dirty="0">
                <a:hlinkClick r:id="rId3"/>
              </a:rPr>
              <a:t>julie.tonge@ucd.ie</a:t>
            </a:r>
            <a:endParaRPr lang="en-IE" dirty="0"/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r>
              <a:rPr lang="en-IE" dirty="0">
                <a:hlinkClick r:id="rId4"/>
              </a:rPr>
              <a:t>disability@ucd.ie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35754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46A7-3811-498E-99A6-C4A022303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2B01B0-875F-4C58-A40D-73080026F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What’s good about neurodiversity?</a:t>
            </a:r>
          </a:p>
          <a:p>
            <a:r>
              <a:rPr lang="en-US" dirty="0"/>
              <a:t>University for All</a:t>
            </a:r>
          </a:p>
          <a:p>
            <a:r>
              <a:rPr lang="en-US" dirty="0"/>
              <a:t>Supports from UCD Access &amp; Lifelong Learning</a:t>
            </a:r>
          </a:p>
          <a:p>
            <a:r>
              <a:rPr lang="en-US" dirty="0"/>
              <a:t>Top tips for focusing in lectures and for study</a:t>
            </a:r>
          </a:p>
          <a:p>
            <a:r>
              <a:rPr lang="en-US" dirty="0"/>
              <a:t>Apps for distraction</a:t>
            </a:r>
          </a:p>
          <a:p>
            <a:r>
              <a:rPr lang="en-US" dirty="0"/>
              <a:t>Tools available to all UCD students</a:t>
            </a:r>
          </a:p>
          <a:p>
            <a:r>
              <a:rPr lang="en-US" dirty="0"/>
              <a:t>Setting up a good study environment</a:t>
            </a:r>
          </a:p>
          <a:p>
            <a:r>
              <a:rPr lang="en-US" dirty="0"/>
              <a:t>Tips on managing stress</a:t>
            </a:r>
          </a:p>
          <a:p>
            <a:r>
              <a:rPr lang="en-US" dirty="0"/>
              <a:t>Who else can help?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39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8CD99-9586-434A-8CC8-83E81578D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</p:spPr>
        <p:txBody>
          <a:bodyPr>
            <a:normAutofit/>
          </a:bodyPr>
          <a:lstStyle/>
          <a:p>
            <a:r>
              <a:rPr lang="en-IE" sz="4000">
                <a:solidFill>
                  <a:schemeClr val="tx2"/>
                </a:solidFill>
              </a:rPr>
              <a:t>What’s good about neurodiversity?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15A418-AAFE-49BA-AA44-322E301A9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621604"/>
              </p:ext>
            </p:extLst>
          </p:nvPr>
        </p:nvGraphicFramePr>
        <p:xfrm>
          <a:off x="1036320" y="2543633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8460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A7A5B0-A86B-4B2D-B579-7DD940594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92E8A20-C7E5-410C-8629-67A146626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419C08F7-5C9F-4B0E-B456-7D65B3614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20404030301010803"/>
              <a:ea typeface="+mn-ea"/>
              <a:cs typeface="+mn-cs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8699A19-20B7-49BE-83FC-806DFC3FF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50" y="346902"/>
            <a:ext cx="5372099" cy="5372099"/>
          </a:xfrm>
          <a:prstGeom prst="rect">
            <a:avLst/>
          </a:prstGeom>
        </p:spPr>
      </p:pic>
      <p:pic>
        <p:nvPicPr>
          <p:cNvPr id="11" name="Picture 10" descr="Text, logo&#10;&#10;Description automatically generated">
            <a:extLst>
              <a:ext uri="{FF2B5EF4-FFF2-40B4-BE49-F238E27FC236}">
                <a16:creationId xmlns:a16="http://schemas.microsoft.com/office/drawing/2014/main" id="{10A87223-A723-44F9-9858-E50DAA540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9949" y="5976185"/>
            <a:ext cx="5372099" cy="80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737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69109" y="685800"/>
            <a:ext cx="10642600" cy="764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6400"/>
              </a:lnSpc>
            </a:pPr>
            <a:r>
              <a:rPr lang="en-US" sz="4400" dirty="0">
                <a:solidFill>
                  <a:srgbClr val="0085CA"/>
                </a:solidFill>
              </a:rPr>
              <a:t>UCD Access &amp; Lifelong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63E9-32AA-48C6-A1BB-31F008508CDC}"/>
              </a:ext>
            </a:extLst>
          </p:cNvPr>
          <p:cNvSpPr txBox="1"/>
          <p:nvPr/>
        </p:nvSpPr>
        <p:spPr>
          <a:xfrm>
            <a:off x="3089976" y="1630243"/>
            <a:ext cx="6299200" cy="1094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54101" lvl="1" algn="ctr" defTabSz="609630">
              <a:lnSpc>
                <a:spcPts val="2613"/>
              </a:lnSpc>
            </a:pPr>
            <a:r>
              <a:rPr lang="en-US" sz="2933" dirty="0">
                <a:solidFill>
                  <a:srgbClr val="003A70"/>
                </a:solidFill>
                <a:latin typeface="Aileron Regular Bold"/>
              </a:rPr>
              <a:t>The ALL Centre</a:t>
            </a:r>
          </a:p>
          <a:p>
            <a:pPr marL="154101" lvl="1" algn="ctr" defTabSz="609630">
              <a:lnSpc>
                <a:spcPts val="2613"/>
              </a:lnSpc>
            </a:pPr>
            <a:endParaRPr lang="en-US" sz="2933" dirty="0">
              <a:solidFill>
                <a:srgbClr val="003A70"/>
              </a:solidFill>
              <a:latin typeface="Aileron Regular Bold"/>
            </a:endParaRPr>
          </a:p>
          <a:p>
            <a:pPr marL="154101" lvl="1" algn="ctr" defTabSz="609630">
              <a:lnSpc>
                <a:spcPts val="2613"/>
              </a:lnSpc>
            </a:pPr>
            <a:r>
              <a:rPr lang="en-US" sz="2933" dirty="0">
                <a:solidFill>
                  <a:srgbClr val="003A70"/>
                </a:solidFill>
                <a:latin typeface="Aileron Regular Bold"/>
              </a:rPr>
              <a:t>James Joyce Library Building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6FB970-DA02-49E8-85E8-99DDC680B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152" y="2695235"/>
            <a:ext cx="55245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4D3C8-A7EF-4E52-9999-08E5CEFB1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695235"/>
            <a:ext cx="5524500" cy="3683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9919E-EC94-44C0-80F8-527D2873A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can Access Supports from Access &amp; Lifelong?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8F3E4-A4EB-4DC1-9E9C-E48E0460A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We support a wide range of conditions and illnesses including:</a:t>
            </a:r>
          </a:p>
          <a:p>
            <a:pPr lvl="1"/>
            <a:r>
              <a:rPr lang="en-US" dirty="0"/>
              <a:t>ADHD/ADD</a:t>
            </a:r>
          </a:p>
          <a:p>
            <a:pPr lvl="1"/>
            <a:r>
              <a:rPr lang="en-US" dirty="0"/>
              <a:t>Autistic Spectrum Disorders</a:t>
            </a:r>
          </a:p>
          <a:p>
            <a:pPr lvl="1"/>
            <a:r>
              <a:rPr lang="en-US" dirty="0"/>
              <a:t>Specific Learning Difficulties e.g. Dyslexia</a:t>
            </a:r>
          </a:p>
          <a:p>
            <a:pPr lvl="1"/>
            <a:r>
              <a:rPr lang="en-US" dirty="0"/>
              <a:t>Dyspraxia</a:t>
            </a:r>
          </a:p>
          <a:p>
            <a:pPr lvl="1"/>
            <a:r>
              <a:rPr lang="en-US" dirty="0"/>
              <a:t>Mental Health Difficulties</a:t>
            </a:r>
          </a:p>
          <a:p>
            <a:pPr lvl="1"/>
            <a:r>
              <a:rPr lang="en-US" dirty="0"/>
              <a:t>Significant Ongoing Illnesses</a:t>
            </a:r>
          </a:p>
          <a:p>
            <a:pPr lvl="1"/>
            <a:r>
              <a:rPr lang="en-US" dirty="0"/>
              <a:t>Physical and Sensory </a:t>
            </a:r>
          </a:p>
          <a:p>
            <a:pPr lvl="1"/>
            <a:r>
              <a:rPr lang="en-US" dirty="0"/>
              <a:t>Neurological</a:t>
            </a:r>
          </a:p>
          <a:p>
            <a:pPr lvl="1"/>
            <a:r>
              <a:rPr lang="en-US" dirty="0"/>
              <a:t>Speech &amp; Language difficulties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Students who do not have a diagnosis can also use some of our supports!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439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FBE54-A867-4993-B022-7C16F2EC3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arrange supports through Access &amp; Lifelong Learning?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3C721-6E49-4C4E-B855-F7E9BB524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Online Media 3" title="How to Arrange Disability Supports in UCD">
            <a:hlinkClick r:id="" action="ppaction://media"/>
            <a:extLst>
              <a:ext uri="{FF2B5EF4-FFF2-40B4-BE49-F238E27FC236}">
                <a16:creationId xmlns:a16="http://schemas.microsoft.com/office/drawing/2014/main" id="{85FFF872-7BB7-4301-883F-BE734B76DB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835564" y="2183476"/>
            <a:ext cx="6022109" cy="340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1086-0F97-4004-B210-7F0F12E28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Reasonable Accommodation?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78900F-2F4C-431B-9CCB-B98520409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Reasonable Accommodation is any action that alleviates a disadvantage that a person experiences due to a disability or medical condition. </a:t>
            </a:r>
          </a:p>
          <a:p>
            <a:r>
              <a:rPr lang="en-US" dirty="0"/>
              <a:t>Common examples include: </a:t>
            </a:r>
          </a:p>
          <a:p>
            <a:pPr lvl="1"/>
            <a:r>
              <a:rPr lang="en-US" dirty="0"/>
              <a:t>Additional time in exams</a:t>
            </a:r>
          </a:p>
          <a:p>
            <a:pPr lvl="1"/>
            <a:r>
              <a:rPr lang="en-US" dirty="0"/>
              <a:t>Smaller exam venue</a:t>
            </a:r>
          </a:p>
          <a:p>
            <a:pPr lvl="1"/>
            <a:r>
              <a:rPr lang="en-US" dirty="0"/>
              <a:t>Assistive Technology provision and training</a:t>
            </a:r>
          </a:p>
          <a:p>
            <a:pPr lvl="1"/>
            <a:r>
              <a:rPr lang="en-US" dirty="0"/>
              <a:t>Provision of lecture slides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 range of other supports may also be provided.</a:t>
            </a:r>
          </a:p>
        </p:txBody>
      </p:sp>
      <p:pic>
        <p:nvPicPr>
          <p:cNvPr id="6" name="Picture 2" descr="Image representing a range of reasonable accommodations e.g. sign language, braille etc.">
            <a:extLst>
              <a:ext uri="{FF2B5EF4-FFF2-40B4-BE49-F238E27FC236}">
                <a16:creationId xmlns:a16="http://schemas.microsoft.com/office/drawing/2014/main" id="{91436009-9BBE-40CF-9293-676537F9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60000"/>
            <a:ext cx="4572000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2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1B7EE-58FD-472E-AB2B-2AAB70B67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Supports for Neurodiverse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FCA57-7F46-4C29-A5C5-E3DE585EA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In addition to Reasonable Accommodations students are offered a suite of supports, many of which any student can use: </a:t>
            </a:r>
          </a:p>
          <a:p>
            <a:r>
              <a:rPr lang="en-US" dirty="0">
                <a:hlinkClick r:id="rId2"/>
              </a:rPr>
              <a:t>Dyslexia Screening Service</a:t>
            </a:r>
            <a:endParaRPr lang="en-US" dirty="0"/>
          </a:p>
          <a:p>
            <a:r>
              <a:rPr lang="en-US" dirty="0">
                <a:hlinkClick r:id="rId3"/>
              </a:rPr>
              <a:t>Digital Ambassadors</a:t>
            </a:r>
            <a:r>
              <a:rPr lang="en-US" dirty="0"/>
              <a:t>.</a:t>
            </a:r>
          </a:p>
          <a:p>
            <a:r>
              <a:rPr lang="en-US" dirty="0">
                <a:hlinkClick r:id="rId4"/>
              </a:rPr>
              <a:t>Academic Skills Workshops and access to online resources</a:t>
            </a:r>
            <a:r>
              <a:rPr lang="en-US" dirty="0"/>
              <a:t>.</a:t>
            </a:r>
          </a:p>
          <a:p>
            <a:r>
              <a:rPr lang="en-US" dirty="0"/>
              <a:t>Workshops of particular interest to neurodiverse students –  check out </a:t>
            </a:r>
            <a:r>
              <a:rPr lang="en-US" dirty="0">
                <a:hlinkClick r:id="rId4"/>
              </a:rPr>
              <a:t>our website </a:t>
            </a:r>
            <a:r>
              <a:rPr lang="en-US" dirty="0"/>
              <a:t>for upcoming events and recordings.</a:t>
            </a:r>
          </a:p>
          <a:p>
            <a:r>
              <a:rPr lang="en-US" dirty="0"/>
              <a:t>Assistive Technology </a:t>
            </a:r>
          </a:p>
          <a:p>
            <a:pPr lvl="1"/>
            <a:r>
              <a:rPr lang="en-US" dirty="0">
                <a:hlinkClick r:id="rId5"/>
              </a:rPr>
              <a:t>https://www.ahead.ie/The-AT-Hive</a:t>
            </a: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028" name="Picture 4" descr="Discover your Assistive Technology - AHEAD">
            <a:extLst>
              <a:ext uri="{FF2B5EF4-FFF2-40B4-BE49-F238E27FC236}">
                <a16:creationId xmlns:a16="http://schemas.microsoft.com/office/drawing/2014/main" id="{653538B2-5BC7-449A-8488-AF54F244C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732" y="5242623"/>
            <a:ext cx="2754220" cy="136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915957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vonVTI">
  <a:themeElements>
    <a:clrScheme name="Custom 8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96A9A9"/>
      </a:accent1>
      <a:accent2>
        <a:srgbClr val="CB58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D0690C"/>
      </a:hlink>
      <a:folHlink>
        <a:srgbClr val="9696A0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9134</TotalTime>
  <Words>990</Words>
  <Application>Microsoft Office PowerPoint</Application>
  <PresentationFormat>Widescreen</PresentationFormat>
  <Paragraphs>129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Aileron Regular Bold</vt:lpstr>
      <vt:lpstr>Arial</vt:lpstr>
      <vt:lpstr>Avenir Next LT Pro</vt:lpstr>
      <vt:lpstr>Avenir Next LT Pro Light</vt:lpstr>
      <vt:lpstr>Calibri</vt:lpstr>
      <vt:lpstr>Calibri Light</vt:lpstr>
      <vt:lpstr>Garamond</vt:lpstr>
      <vt:lpstr>Montserrat</vt:lpstr>
      <vt:lpstr>Office Theme</vt:lpstr>
      <vt:lpstr>3_Office Theme</vt:lpstr>
      <vt:lpstr>SavonVTI</vt:lpstr>
      <vt:lpstr>Neurodiversity Week – UCD College of Science</vt:lpstr>
      <vt:lpstr>Outline</vt:lpstr>
      <vt:lpstr>What’s good about neurodiversity?</vt:lpstr>
      <vt:lpstr>PowerPoint Presentation</vt:lpstr>
      <vt:lpstr>PowerPoint Presentation</vt:lpstr>
      <vt:lpstr>Who can Access Supports from Access &amp; Lifelong? </vt:lpstr>
      <vt:lpstr>How to arrange supports through Access &amp; Lifelong Learning? </vt:lpstr>
      <vt:lpstr>What is a Reasonable Accommodation?</vt:lpstr>
      <vt:lpstr>Supports for Neurodiverse students</vt:lpstr>
      <vt:lpstr>Top tips for Focusing in Lectures</vt:lpstr>
      <vt:lpstr>Tips for Study – The pomodoro technique</vt:lpstr>
      <vt:lpstr>More tips for study</vt:lpstr>
      <vt:lpstr>Apps for Distraction</vt:lpstr>
      <vt:lpstr>UCD Tools for Study Materials</vt:lpstr>
      <vt:lpstr>Setting up a Good Study Environment</vt:lpstr>
      <vt:lpstr>Tips on Managing Stress  </vt:lpstr>
      <vt:lpstr>Whose here to help with neurodiversity?</vt:lpstr>
      <vt:lpstr>Words of Advice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Padden</dc:creator>
  <cp:lastModifiedBy>julie.tonge@ucd.ie</cp:lastModifiedBy>
  <cp:revision>19</cp:revision>
  <dcterms:created xsi:type="dcterms:W3CDTF">2020-11-30T10:56:09Z</dcterms:created>
  <dcterms:modified xsi:type="dcterms:W3CDTF">2022-03-25T10:06:31Z</dcterms:modified>
</cp:coreProperties>
</file>